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7" r:id="rId2"/>
    <p:sldId id="280" r:id="rId3"/>
    <p:sldId id="279" r:id="rId4"/>
    <p:sldId id="276" r:id="rId5"/>
    <p:sldId id="281" r:id="rId6"/>
    <p:sldId id="283" r:id="rId7"/>
    <p:sldId id="260" r:id="rId8"/>
    <p:sldId id="284" r:id="rId9"/>
    <p:sldId id="278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981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2745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051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38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627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497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7838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521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1040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5250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0939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638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4478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157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119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8222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863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114E54-D7C2-4AFB-84C9-2DA626300B9A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5A48-FD45-4AFC-A704-927ABC6EEE1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0424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E9A3-6246-4D30-9151-76C301AE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Cooperatives in the Just Energy Transition in South Africa</a:t>
            </a:r>
            <a:endParaRPr lang="en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18A8-98FD-4CDC-BBA4-BC26605E0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BCDF74-C9E4-4B89-A8A0-0A71386B4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2811" y="1853248"/>
            <a:ext cx="3849189" cy="500475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Alois Aldridge Mugadza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Fellow at the Groningen Center of Energy Law and Sustainability, Faculty of Law, University of Groningen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Fellow at the North West University, Faculty of Law, South Africa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Ravenna, 9-10 November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B2C209-0A9C-4BF2-803A-FE354316E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2" y="1853248"/>
            <a:ext cx="8096250" cy="5004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6884B4-0445-45DE-BC25-386D0F21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405" y="4886215"/>
            <a:ext cx="190211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4F59-26A0-45AC-8F54-D188CF0A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17" y="0"/>
            <a:ext cx="9404723" cy="140053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 </a:t>
            </a:r>
            <a:endParaRPr lang="en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F4187-2EBE-4A74-B575-949D902BD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79863"/>
            <a:ext cx="12050830" cy="56866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Mugadza 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‘The Role of Cooperatives in the Just Energy Transition in South Africa’,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Energy and Natural Resources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N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A80FE-189C-4725-94A7-1CF9D8C4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302" y="4864443"/>
            <a:ext cx="1902117" cy="1902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9BBA2-25A8-4A1A-9368-B1B67ACCF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108"/>
            <a:ext cx="10213330" cy="4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9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9A02-D25E-479A-AB20-5349E4AD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Issues in South Africa</a:t>
            </a:r>
            <a:endParaRPr lang="en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4B7513-EEB5-47DE-B8EE-D337A15C83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5" y="1825625"/>
            <a:ext cx="4924769" cy="4351338"/>
          </a:xfrm>
          <a:blipFill>
            <a:blip r:embed="rId3"/>
            <a:tile tx="0" ty="0" sx="100000" sy="100000" flip="none" algn="tl"/>
          </a:blip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D171B0-7ED9-4A71-8310-00A67A9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1334" y="1825624"/>
            <a:ext cx="6430156" cy="484949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Biggest Countries in Africa which affects remote rural communities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South Africa’s 85% electricity is generated from coal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South Africa has been getting 6 hours of loadshedding per day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government has the mandate to energy governance (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then can communities play a part in the 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Powers to distribute electricity has been to Eskom and Municipalities have to buy the electricity at bulk from Eskom</a:t>
            </a:r>
            <a:endParaRPr lang="en-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F790F-D828-4209-88F4-DB19A7B29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6" y="4860088"/>
            <a:ext cx="190211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7484-4D6B-4B55-B8D6-69EAD259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Law in South Africa</a:t>
            </a:r>
            <a:endParaRPr lang="en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7196B-7532-4D87-ACC9-BF3C24740C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F773E2-BF11-4FA5-A0B7-996EDC171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349" y="1184366"/>
            <a:ext cx="5579473" cy="56083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Regulation Act 2006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Eskom the public power utility given the role to generate electricity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due to the energy crisis in South Africa the government has started unbundling some of Eskom's powers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has resulted in the tender process of Renewable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Power Producer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(REIPPP) focusing on wind and solar farms (6 000MW)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PCC has also produced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Transition Framework (2021)  and Climate Law (2023)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EIA have been relaxed for solar energy to a certain cap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Africa is also a signatory to the UNFCCC and the Paris Agreement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Integrated Resource Plan (IRP), 24,100 MW of conventional thermal power sources, specifically coal should be decommissioned in 10-20 years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However….</a:t>
            </a:r>
            <a:endParaRPr lang="en-N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59909-0EF0-4710-BFDF-978D1097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1088571"/>
            <a:ext cx="6272893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7767-7105-4215-B236-861928EE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0"/>
            <a:ext cx="10515600" cy="87085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aim – Legal Standpoint</a:t>
            </a:r>
            <a:endParaRPr lang="en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7052D-A776-4C03-A889-050797B66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92778"/>
            <a:ext cx="12192000" cy="586522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  <a:defRPr/>
            </a:pPr>
            <a:r>
              <a:rPr lang="en-GB" sz="1800" kern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can rural communities play a part in the Just Energy Transition?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  <a:defRPr/>
            </a:pPr>
            <a:r>
              <a:rPr lang="en-GB" sz="1800" kern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Proposing a legal architecture facilitating the development of energy transition</a:t>
            </a:r>
          </a:p>
          <a:p>
            <a:pPr marL="536569" lvl="1" indent="-285750">
              <a:lnSpc>
                <a:spcPct val="150000"/>
              </a:lnSpc>
              <a:buClr>
                <a:srgbClr val="000000"/>
              </a:buClr>
              <a:buSzPts val="125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Can be done through a completely new legal regime,</a:t>
            </a:r>
          </a:p>
          <a:p>
            <a:pPr marL="536569" lvl="1" indent="-285750">
              <a:lnSpc>
                <a:spcPct val="150000"/>
              </a:lnSpc>
              <a:buClr>
                <a:srgbClr val="000000"/>
              </a:buClr>
              <a:buSzPts val="125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Or by extending an existing regime (e.g., cooperatives),</a:t>
            </a:r>
          </a:p>
          <a:p>
            <a:pPr marL="536569" lvl="1" indent="-285750">
              <a:lnSpc>
                <a:spcPct val="150000"/>
              </a:lnSpc>
              <a:buClr>
                <a:srgbClr val="000000"/>
              </a:buClr>
              <a:buSzPts val="125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Or by articulating various existing regimes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  <a:defRPr/>
            </a:pPr>
            <a:r>
              <a:rPr lang="en-GB" sz="2000" kern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Court case of </a:t>
            </a:r>
            <a:r>
              <a:rPr lang="en-GB" sz="2000" i="1" kern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Frankfort -  </a:t>
            </a:r>
            <a:r>
              <a:rPr lang="en-US" sz="2000" i="1" kern="0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Mafube</a:t>
            </a:r>
            <a:r>
              <a:rPr lang="en-US" sz="2000" i="1" kern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Local Municipality in the Free State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  <a:defRPr/>
            </a:pPr>
            <a:r>
              <a:rPr lang="en-US" sz="2000" kern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Eskom won the case – </a:t>
            </a:r>
            <a:r>
              <a:rPr lang="en-US" sz="2000" kern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2000" i="1" kern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 Johannesburg high court on dismissed the application, after finding the case was not brought properly before court. This was because of the absence of a mandate from </a:t>
            </a:r>
            <a:r>
              <a:rPr lang="en-US" sz="2000" i="1" kern="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Mafube</a:t>
            </a:r>
            <a:r>
              <a:rPr lang="en-US" sz="2000" i="1" kern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Local Municipality to institute legal proceedings”.</a:t>
            </a:r>
          </a:p>
          <a:p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EBF5A-4B21-458E-AC79-56E291176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68" y="486156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D9B483-0063-46A3-825E-7676ECCE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257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Outs</a:t>
            </a:r>
            <a:endParaRPr lang="en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95260E-A998-4A18-83A4-BCD9710B4D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479685"/>
            <a:ext cx="5576116" cy="420024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BE97D-12BA-47F4-891E-E3B56332D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959428"/>
            <a:ext cx="6537507" cy="429690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make the Energy Transition inclusive towards a Just Transition in rural communities?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8B6A3F-4F6D-4A5B-9E37-393599FA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83" y="4833963"/>
            <a:ext cx="190211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1966-7983-4514-9115-9EE7CBD9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Coops in South Africa</a:t>
            </a:r>
            <a:endParaRPr lang="en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0F3A4-25AF-4E8B-A993-C1F93E307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586787" cy="461019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established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Recognized through law with a regulatory framework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Played a huge part in the development of the agricultural sector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currently more than 43 000 coops registered in South Africa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Trade and Industry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SMMEs and Co-operatives Funding Policy -2023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028948-C41E-4DDF-8A77-CB1D8F18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328" y="4865006"/>
            <a:ext cx="1902117" cy="190211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065B0E-3F6B-4191-B44B-67B116A2AD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" y="2247291"/>
            <a:ext cx="5190309" cy="3568773"/>
          </a:xfrm>
        </p:spPr>
      </p:pic>
    </p:spTree>
    <p:extLst>
      <p:ext uri="{BB962C8B-B14F-4D97-AF65-F5344CB8AC3E}">
        <p14:creationId xmlns:p14="http://schemas.microsoft.com/office/powerpoint/2010/main" val="341874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1467-224F-43E7-943E-F54B42D2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426"/>
            <a:ext cx="10515600" cy="10526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Cooperatives</a:t>
            </a:r>
            <a:endParaRPr lang="en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D5F7EF-84F7-4F16-90CF-58D5083A38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" y="2324403"/>
            <a:ext cx="5779168" cy="442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6DE7DD-5C42-4C31-B4C1-45E0782B1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9168" y="839973"/>
            <a:ext cx="6412832" cy="601802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Cooperatives Act 14 of 2005.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1(1) defines “cooperative” as “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autonomous association of persons united voluntarily to meet their common economic and social needs and aspirations through a jointly owned and democratically controlled enterprise organized and operated on cooperative principles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Cooperatives can contribute to resource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mobilisation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socio-economic empowerment, job creation and income generation, and can also promote sustainable human development.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cooperatives have to do with self-help, accountability and social responsibility, caring for others, solidarity and honesty.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4 states that forms and kinds of co-operatives </a:t>
            </a:r>
          </a:p>
          <a:p>
            <a:endParaRPr lang="en-NL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4E2E-0F0B-416C-B5D7-466EC9A5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" y="27138"/>
            <a:ext cx="190211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9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731B-70F3-4B64-B7FA-4C6F0E8C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54004"/>
            <a:ext cx="9404723" cy="1222409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Roles of Cooperatives </a:t>
            </a:r>
            <a:endParaRPr lang="en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CA4843-F340-41D4-8039-C6314A50DB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1742172"/>
            <a:ext cx="6369174" cy="43987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66DF1-143B-4BCB-961D-97A1E6FC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4059" y="1506584"/>
            <a:ext cx="4396341" cy="47149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Initiating acceptable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access in remote rural communities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Mobilizing the public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Brokering between government and citizens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context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Profferring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integration of sustainability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B60AF-D2A0-422F-832C-27EA49358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340" y="4739878"/>
            <a:ext cx="190211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846E-BF16-49B1-92FD-92481435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14869"/>
            <a:ext cx="10874829" cy="6744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Rules for a Just Energy Transition </a:t>
            </a:r>
            <a:endParaRPr lang="en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2DA3-8931-4302-A62E-8D6523BF6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1777"/>
            <a:ext cx="12192000" cy="587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governing ET through cooperatives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 to join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 in their business and access to sufficient information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Nondiscriminatory – Specs on Inclusion and Gender Equality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for members – lists of who participates and contributions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processes including indigenous customs and values (coop governance)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board to oversee the community activities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Permissible activities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Monitoring, evaluation, auditing, reporting and dispute resolution mechanisms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and capacity building mechanisms and education and training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for disposal of assets</a:t>
            </a:r>
          </a:p>
          <a:p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F8FB8-6481-4582-A4CD-E95FB4A9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883" y="4925164"/>
            <a:ext cx="190211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94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5814</TotalTime>
  <Words>696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</vt:lpstr>
      <vt:lpstr>The Role of Cooperatives in the Just Energy Transition in South Africa</vt:lpstr>
      <vt:lpstr>Energy Issues in South Africa</vt:lpstr>
      <vt:lpstr>Energy Law in South Africa</vt:lpstr>
      <vt:lpstr> What’s our aim – Legal Standpoint</vt:lpstr>
      <vt:lpstr>Take Outs</vt:lpstr>
      <vt:lpstr>History of Coops in South Africa</vt:lpstr>
      <vt:lpstr>Cooperatives</vt:lpstr>
      <vt:lpstr>Roles of Cooperatives </vt:lpstr>
      <vt:lpstr>Possible Rules for a Just Energy Transition </vt:lpstr>
      <vt:lpstr>Publication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A.A. Mugadza</dc:creator>
  <cp:lastModifiedBy>A.A. Mugadza</cp:lastModifiedBy>
  <cp:revision>68</cp:revision>
  <dcterms:created xsi:type="dcterms:W3CDTF">2023-10-12T12:01:48Z</dcterms:created>
  <dcterms:modified xsi:type="dcterms:W3CDTF">2023-11-09T16:37:47Z</dcterms:modified>
</cp:coreProperties>
</file>